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39" r:id="rId2"/>
    <p:sldId id="1247" r:id="rId3"/>
    <p:sldId id="1262" r:id="rId4"/>
    <p:sldId id="1266" r:id="rId5"/>
    <p:sldId id="1271" r:id="rId6"/>
    <p:sldId id="1261" r:id="rId7"/>
    <p:sldId id="1264" r:id="rId8"/>
    <p:sldId id="1267" r:id="rId9"/>
    <p:sldId id="1268" r:id="rId10"/>
    <p:sldId id="1263" r:id="rId11"/>
    <p:sldId id="1250" r:id="rId12"/>
    <p:sldId id="1265" r:id="rId13"/>
    <p:sldId id="1260" r:id="rId14"/>
    <p:sldId id="1269" r:id="rId15"/>
    <p:sldId id="1270" r:id="rId16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77" autoAdjust="0"/>
    <p:restoredTop sz="96271" autoAdjust="0"/>
  </p:normalViewPr>
  <p:slideViewPr>
    <p:cSldViewPr>
      <p:cViewPr varScale="1">
        <p:scale>
          <a:sx n="62" d="100"/>
          <a:sy n="62" d="100"/>
        </p:scale>
        <p:origin x="200" y="1312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0" i="0" dirty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UC Berkeley “The Beauty and Joy of Computing”</a:t>
            </a:r>
            <a:r>
              <a:rPr lang="en-US" sz="1900" b="0" i="0" dirty="0">
                <a:solidFill>
                  <a:srgbClr val="FFFF00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: </a:t>
            </a:r>
            <a:r>
              <a:rPr lang="en-US" sz="1900" b="0" i="0" kern="1200" dirty="0" smtClean="0">
                <a:solidFill>
                  <a:srgbClr val="FFFF00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HOFs</a:t>
            </a:r>
            <a:r>
              <a:rPr lang="en-US" sz="1900" b="0" i="0" kern="1200" baseline="0" dirty="0" smtClean="0">
                <a:solidFill>
                  <a:srgbClr val="FFFF00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 </a:t>
            </a:r>
            <a:r>
              <a:rPr lang="en-US" sz="19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(</a:t>
            </a:r>
            <a:fld id="{F6F39CF2-87E7-FF4A-9C8E-A745CB692DE9}" type="slidenum">
              <a:rPr lang="en-US" sz="1900" b="0" i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pPr algn="ctr" eaLnBrk="0" hangingPunct="0">
                <a:defRPr/>
              </a:pPr>
              <a:t>‹#›</a:t>
            </a:fld>
            <a:r>
              <a:rPr lang="en-US" sz="19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)          </a:t>
            </a:r>
            <a:endParaRPr lang="en-US" sz="1900" b="0" i="0" dirty="0">
              <a:solidFill>
                <a:schemeClr val="tx1"/>
              </a:solidFill>
              <a:latin typeface="18 VAG Rounded Light   02390" charset="0"/>
              <a:ea typeface="18 VAG Rounded Light   02390" charset="0"/>
              <a:cs typeface="18 VAG Rounded Light   02390" charset="0"/>
            </a:endParaRP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Ball</a:t>
            </a:r>
            <a:endParaRPr lang="en-US" sz="1400" b="0" i="0" dirty="0">
              <a:solidFill>
                <a:schemeClr val="tx1"/>
              </a:solidFill>
              <a:latin typeface="18 VAG Rounded Light   02390" charset="0"/>
              <a:ea typeface="18 VAG Rounded Light   02390" charset="0"/>
              <a:cs typeface="18 VAG Rounded Light   0239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 smtClean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HOFs</a:t>
            </a:r>
            <a:r>
              <a:rPr lang="en-US" sz="1900" b="1" kern="1200" baseline="0" dirty="0" smtClean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  <a:endParaRPr lang="en-US" sz="19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5023"/>
            <a:ext cx="8290560" cy="3892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#17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Higher Order Functions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2672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Putting Watson to use for City Apps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The City of Surrey in British Columbia, Canada is the first city to use IBM’s Watson technology as the basis for a new app, “My Surrey”. The app has been described as ‘Siri for local government’ because of the ability for users to use natural language to find answers.</a:t>
            </a:r>
            <a:endParaRPr lang="en-US" sz="27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933712" y="7020724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5" y="419119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543800"/>
            <a:ext cx="14630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Courier"/>
              </a:rPr>
              <a:t>http://</a:t>
            </a:r>
            <a:r>
              <a:rPr lang="en-US" sz="3200" b="1" dirty="0" err="1">
                <a:latin typeface="Courier"/>
              </a:rPr>
              <a:t>www.prweb.com</a:t>
            </a:r>
            <a:r>
              <a:rPr lang="en-US" sz="3200" b="1" dirty="0">
                <a:latin typeface="Courier"/>
              </a:rPr>
              <a:t>/releases/2015/07/prweb12862131.htm</a:t>
            </a:r>
            <a:endParaRPr lang="en-US" sz="3200" b="1" dirty="0" smtClean="0">
              <a:latin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189" y="4470872"/>
            <a:ext cx="3869947" cy="2590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Acronym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Algorithm</a:t>
            </a: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2967639" cy="385509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934200" y="129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(the Beauty and Joy of Computing)</a:t>
            </a:r>
          </a:p>
        </p:txBody>
      </p:sp>
      <p:grpSp>
        <p:nvGrpSpPr>
          <p:cNvPr id="52" name="Group 16"/>
          <p:cNvGrpSpPr/>
          <p:nvPr/>
        </p:nvGrpSpPr>
        <p:grpSpPr>
          <a:xfrm>
            <a:off x="8603376" y="2057400"/>
            <a:ext cx="3665134" cy="1143000"/>
            <a:chOff x="221060" y="0"/>
            <a:chExt cx="3665135" cy="1039091"/>
          </a:xfrm>
        </p:grpSpPr>
        <p:sp>
          <p:nvSpPr>
            <p:cNvPr id="54" name="Down Arrow 53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keep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only 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uppercase words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6934200" y="320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(Beauty Joy Computing)</a:t>
            </a:r>
          </a:p>
        </p:txBody>
      </p:sp>
      <p:grpSp>
        <p:nvGrpSpPr>
          <p:cNvPr id="60" name="Group 16"/>
          <p:cNvGrpSpPr/>
          <p:nvPr/>
        </p:nvGrpSpPr>
        <p:grpSpPr>
          <a:xfrm>
            <a:off x="8603376" y="3962400"/>
            <a:ext cx="3665134" cy="1143000"/>
            <a:chOff x="221060" y="0"/>
            <a:chExt cx="3665135" cy="1039091"/>
          </a:xfrm>
        </p:grpSpPr>
        <p:sp>
          <p:nvSpPr>
            <p:cNvPr id="61" name="Down Arrow 60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map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first letter only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934200" y="510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 J C)</a:t>
            </a:r>
          </a:p>
        </p:txBody>
      </p:sp>
      <p:grpSp>
        <p:nvGrpSpPr>
          <p:cNvPr id="64" name="Group 16"/>
          <p:cNvGrpSpPr/>
          <p:nvPr/>
        </p:nvGrpSpPr>
        <p:grpSpPr>
          <a:xfrm>
            <a:off x="8603376" y="5867400"/>
            <a:ext cx="3665134" cy="1143000"/>
            <a:chOff x="221060" y="0"/>
            <a:chExt cx="3665135" cy="1039091"/>
          </a:xfrm>
        </p:grpSpPr>
        <p:sp>
          <p:nvSpPr>
            <p:cNvPr id="66" name="Down Arrow 65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into one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word (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join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)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934200" y="701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BJC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(uses </a:t>
            </a:r>
            <a:r>
              <a:rPr lang="en-US">
                <a:latin typeface="Courier"/>
                <a:cs typeface="Courier"/>
              </a:rPr>
              <a:t>map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keep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combine</a:t>
            </a:r>
            <a:r>
              <a:rPr lang="en-US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07509"/>
            <a:ext cx="10248900" cy="3855091"/>
          </a:xfrm>
          <a:prstGeom prst="rect">
            <a:avLst/>
          </a:prstGeom>
        </p:spPr>
      </p:pic>
      <p:pic>
        <p:nvPicPr>
          <p:cNvPr id="48" name="Picture 47" descr="acrony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006494"/>
            <a:ext cx="10248900" cy="69910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(Cal) 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if I swap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keep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map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dirty="0" smtClean="0">
                <a:latin typeface="Courier"/>
                <a:cs typeface="Courier"/>
              </a:rPr>
              <a:t>Acronym</a:t>
            </a:r>
            <a:r>
              <a:rPr lang="en-US" dirty="0" smtClean="0"/>
              <a:t> and call it on </a:t>
            </a:r>
            <a:r>
              <a:rPr lang="en-US" b="1" dirty="0" smtClean="0">
                <a:latin typeface="Courier"/>
                <a:cs typeface="Courier"/>
              </a:rPr>
              <a:t>(the Beauty and Joy of Computing)</a:t>
            </a: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CJB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</a:p>
          <a:p>
            <a:pPr marL="699101" indent="-617189">
              <a:buAutoNum type="alphaLcParenR"/>
            </a:pPr>
            <a:r>
              <a:rPr lang="en-US" dirty="0" smtClean="0"/>
              <a:t>Error</a:t>
            </a:r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564" y="3632664"/>
            <a:ext cx="10323236" cy="32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HOF Tools &amp;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 tools, sharks, pregnant fish, mymap</a:t>
            </a:r>
          </a:p>
        </p:txBody>
      </p:sp>
      <p:pic>
        <p:nvPicPr>
          <p:cNvPr id="5" name="Picture 4" descr="HOF help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17" y="1676400"/>
            <a:ext cx="9853083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Higher Order Functions…</a:t>
            </a:r>
            <a:br>
              <a:rPr lang="en-US"/>
            </a:br>
            <a:r>
              <a:rPr lang="en-US"/>
              <a:t>Why? Basics…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Functions? (review)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70" y="3559447"/>
            <a:ext cx="2356330" cy="1903846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1424491"/>
            <a:ext cx="2297422" cy="1856250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15" y="5740249"/>
            <a:ext cx="2347730" cy="1896898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086601" y="1447801"/>
            <a:ext cx="6761544" cy="4951413"/>
            <a:chOff x="7086600" y="1447800"/>
            <a:chExt cx="6761544" cy="495141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086600" y="2209800"/>
              <a:ext cx="1981200" cy="1447800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7239000" y="3968941"/>
              <a:ext cx="1793630" cy="296671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049294" y="4456906"/>
              <a:ext cx="2132012" cy="1752600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1447800"/>
              <a:ext cx="4551744" cy="39624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203294" y="5943600"/>
            <a:ext cx="4741305" cy="1421948"/>
            <a:chOff x="9203294" y="5943600"/>
            <a:chExt cx="4741305" cy="1421948"/>
          </a:xfrm>
        </p:grpSpPr>
        <p:pic>
          <p:nvPicPr>
            <p:cNvPr id="19" name="Picture 18" descr="square396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0200" y="6705600"/>
              <a:ext cx="4592143" cy="65994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203294" y="59436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Higher-Order Functions?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92056"/>
            <a:ext cx="2438400" cy="1256144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83" y="1501472"/>
            <a:ext cx="2377440" cy="1317928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44" y="5334000"/>
            <a:ext cx="2429501" cy="126901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467600" y="2201228"/>
            <a:ext cx="6380545" cy="3566590"/>
            <a:chOff x="7467599" y="2201227"/>
            <a:chExt cx="6380545" cy="356658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467599" y="2488222"/>
              <a:ext cx="1600201" cy="1169378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59848" y="3929885"/>
              <a:ext cx="1472782" cy="39059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517946" y="4294162"/>
              <a:ext cx="1500616" cy="1446692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2201227"/>
              <a:ext cx="4551744" cy="2455545"/>
            </a:xfrm>
            <a:prstGeom prst="rect">
              <a:avLst/>
            </a:prstGeom>
          </p:spPr>
        </p:pic>
      </p:grpSp>
      <p:pic>
        <p:nvPicPr>
          <p:cNvPr id="24" name="Picture 23" descr="Screen Shot 2015-03-31 at 10.53.5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082" y="5181600"/>
            <a:ext cx="1434353" cy="1524000"/>
          </a:xfrm>
          <a:prstGeom prst="rect">
            <a:avLst/>
          </a:prstGeom>
        </p:spPr>
      </p:pic>
      <p:pic>
        <p:nvPicPr>
          <p:cNvPr id="25" name="Picture 24" descr="Screen Shot 2015-03-31 at 10.54.0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1420906"/>
            <a:ext cx="1362635" cy="1550894"/>
          </a:xfrm>
          <a:prstGeom prst="rect">
            <a:avLst/>
          </a:prstGeom>
        </p:spPr>
      </p:pic>
      <p:pic>
        <p:nvPicPr>
          <p:cNvPr id="26" name="Picture 25" descr="Screen Shot 2015-03-31 at 10.54.14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142" y="3276600"/>
            <a:ext cx="1398494" cy="153296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203294" y="6019800"/>
            <a:ext cx="4897938" cy="1447800"/>
            <a:chOff x="9203294" y="6019800"/>
            <a:chExt cx="4897938" cy="1447800"/>
          </a:xfrm>
        </p:grpSpPr>
        <p:pic>
          <p:nvPicPr>
            <p:cNvPr id="22" name="Picture 21" descr="square396.gi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96400" y="6705600"/>
              <a:ext cx="4804832" cy="762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203294" y="60198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146"/>
          <a:stretch/>
        </p:blipFill>
        <p:spPr bwMode="auto">
          <a:xfrm>
            <a:off x="10675143" y="1988319"/>
            <a:ext cx="2659857" cy="182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HOFs are like Pregnant Fish, Sharks</a:t>
            </a:r>
          </a:p>
        </p:txBody>
      </p:sp>
      <p:pic>
        <p:nvPicPr>
          <p:cNvPr id="4" name="Content Placeholder 3" descr="shark.jpg"/>
          <p:cNvPicPr>
            <a:picLocks noGrp="1" noChangeAspect="1"/>
          </p:cNvPicPr>
          <p:nvPr>
            <p:ph idx="1"/>
          </p:nvPr>
        </p:nvPicPr>
        <p:blipFill>
          <a:blip r:embed="rId4"/>
          <a:srcRect l="886" t="26449" r="732" b="30779"/>
          <a:stretch>
            <a:fillRect/>
          </a:stretch>
        </p:blipFill>
        <p:spPr>
          <a:xfrm>
            <a:off x="10979943" y="2720559"/>
            <a:ext cx="1295400" cy="563160"/>
          </a:xfrm>
        </p:spPr>
      </p:pic>
      <p:sp>
        <p:nvSpPr>
          <p:cNvPr id="6" name="Rectangle 5"/>
          <p:cNvSpPr/>
          <p:nvPr/>
        </p:nvSpPr>
        <p:spPr>
          <a:xfrm>
            <a:off x="4572000" y="752469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18 VAG Rounded Thin   55390"/>
              </a:rPr>
              <a:t>Source: Brian Harvey, Wikipedia (Fbattail, Aka, Evdaimon)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8616" y="1657290"/>
            <a:ext cx="4949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10200" y="1912119"/>
            <a:ext cx="2659857" cy="1821681"/>
            <a:chOff x="4724400" y="1676400"/>
            <a:chExt cx="2659857" cy="1821681"/>
          </a:xfrm>
        </p:grpSpPr>
        <p:pic>
          <p:nvPicPr>
            <p:cNvPr id="16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" r="-146"/>
            <a:stretch/>
          </p:blipFill>
          <p:spPr bwMode="auto">
            <a:xfrm>
              <a:off x="4724400" y="1676400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Content Placeholder 3" descr="shark.jpg"/>
            <p:cNvPicPr>
              <a:picLocks noChangeAspect="1"/>
            </p:cNvPicPr>
            <p:nvPr/>
          </p:nvPicPr>
          <p:blipFill>
            <a:blip r:embed="rId5"/>
            <a:srcRect l="16004" t="11265" r="12726" b="25785"/>
            <a:stretch>
              <a:fillRect/>
            </a:stretch>
          </p:blipFill>
          <p:spPr bwMode="auto">
            <a:xfrm>
              <a:off x="5034281" y="2362201"/>
              <a:ext cx="1224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3966216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pic>
        <p:nvPicPr>
          <p:cNvPr id="23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146"/>
          <a:stretch/>
        </p:blipFill>
        <p:spPr bwMode="auto">
          <a:xfrm>
            <a:off x="11353800" y="1454919"/>
            <a:ext cx="990950" cy="6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Content Placeholder 3" descr="shark.jpg"/>
          <p:cNvPicPr>
            <a:picLocks noChangeAspect="1"/>
          </p:cNvPicPr>
          <p:nvPr/>
        </p:nvPicPr>
        <p:blipFill>
          <a:blip r:embed="rId5"/>
          <a:srcRect l="16004" t="11265" r="12726" b="25785"/>
          <a:stretch>
            <a:fillRect/>
          </a:stretch>
        </p:blipFill>
        <p:spPr bwMode="auto">
          <a:xfrm>
            <a:off x="11469249" y="1710419"/>
            <a:ext cx="456063" cy="25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9144000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14800" y="2438400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Normal </a:t>
            </a:r>
            <a:b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Fish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810000" y="4572000"/>
            <a:ext cx="5410200" cy="2507481"/>
            <a:chOff x="3810000" y="4572000"/>
            <a:chExt cx="5410200" cy="2507481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0" y="4800600"/>
              <a:ext cx="2659857" cy="1821681"/>
              <a:chOff x="4724400" y="1676400"/>
              <a:chExt cx="2659857" cy="1821681"/>
            </a:xfrm>
          </p:grpSpPr>
          <p:pic>
            <p:nvPicPr>
              <p:cNvPr id="5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3966216" y="4572000"/>
              <a:ext cx="52539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Data</a:t>
              </a:r>
              <a:r>
                <a:rPr lang="en-US" sz="2000" dirty="0" smtClean="0">
                  <a:solidFill>
                    <a:schemeClr val="tx1"/>
                  </a:solidFill>
                  <a:latin typeface="18 VAG Rounded Thin   55390"/>
                </a:rPr>
                <a:t> (e.g,. Sentences, Words, Booleans, Lists)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705600" y="6400800"/>
              <a:ext cx="990950" cy="678681"/>
              <a:chOff x="4724400" y="1676400"/>
              <a:chExt cx="2659857" cy="1821681"/>
            </a:xfrm>
          </p:grpSpPr>
          <p:pic>
            <p:nvPicPr>
              <p:cNvPr id="33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5334000" y="6546081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0000" y="5334000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  <a:b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</a:br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Fish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9220200" y="2753380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Sharks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058400" y="160020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Functions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220200" y="4492739"/>
            <a:ext cx="4114800" cy="2891542"/>
            <a:chOff x="9220200" y="4492739"/>
            <a:chExt cx="4114800" cy="2891542"/>
          </a:xfrm>
        </p:grpSpPr>
        <p:pic>
          <p:nvPicPr>
            <p:cNvPr id="39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" r="-146"/>
            <a:stretch/>
          </p:blipFill>
          <p:spPr bwMode="auto">
            <a:xfrm>
              <a:off x="10675143" y="5026139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Content Placeholder 3" descr="shark.jpg"/>
            <p:cNvPicPr>
              <a:picLocks noChangeAspect="1"/>
            </p:cNvPicPr>
            <p:nvPr/>
          </p:nvPicPr>
          <p:blipFill>
            <a:blip r:embed="rId4"/>
            <a:srcRect l="886" t="26449" r="732" b="30779"/>
            <a:stretch>
              <a:fillRect/>
            </a:stretch>
          </p:blipFill>
          <p:spPr bwMode="auto">
            <a:xfrm>
              <a:off x="10979943" y="5758379"/>
              <a:ext cx="1295400" cy="563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" name="Group 40"/>
            <p:cNvGrpSpPr/>
            <p:nvPr/>
          </p:nvGrpSpPr>
          <p:grpSpPr>
            <a:xfrm>
              <a:off x="11353800" y="4492739"/>
              <a:ext cx="990950" cy="678681"/>
              <a:chOff x="4724400" y="1676400"/>
              <a:chExt cx="2659857" cy="1821681"/>
            </a:xfrm>
          </p:grpSpPr>
          <p:pic>
            <p:nvPicPr>
              <p:cNvPr id="42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9220200" y="5522893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</a:p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Sharks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8400" y="4638020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1353800" y="6705600"/>
              <a:ext cx="990950" cy="678681"/>
              <a:chOff x="4724400" y="1676400"/>
              <a:chExt cx="2659857" cy="1821681"/>
            </a:xfrm>
          </p:grpSpPr>
          <p:pic>
            <p:nvPicPr>
              <p:cNvPr id="48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9"/>
            <p:cNvSpPr/>
            <p:nvPr/>
          </p:nvSpPr>
          <p:spPr>
            <a:xfrm>
              <a:off x="9982200" y="6844516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HOFs you have seen before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124200" y="1188720"/>
            <a:ext cx="8534400" cy="6367037"/>
          </a:xfrm>
          <a:prstGeom prst="rect">
            <a:avLst/>
          </a:prstGeom>
        </p:spPr>
        <p:txBody>
          <a:bodyPr/>
          <a:lstStyle/>
          <a:p>
            <a:pPr eaLnBrk="1" hangingPunct="1">
              <a:buNone/>
            </a:pPr>
            <a:r>
              <a:rPr lang="en-US" sz="3600" dirty="0" smtClean="0">
                <a:latin typeface="18 VAG Rounded Bold   07390" charset="0"/>
              </a:rPr>
              <a:t>	Useful HOFs (you can build your own!)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map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every </a:t>
            </a:r>
            <a:r>
              <a:rPr lang="en-US" sz="2400" dirty="0">
                <a:latin typeface="18 VAG Rounded Bold   07390" charset="0"/>
              </a:rPr>
              <a:t>element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becoming </a:t>
            </a:r>
            <a:r>
              <a:rPr lang="en-US" sz="2400" dirty="0">
                <a:latin typeface="Courier"/>
                <a:cs typeface="Courier"/>
              </a:rPr>
              <a:t>Reporter(E)</a:t>
            </a:r>
            <a:r>
              <a:rPr lang="en-US" sz="24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keep items s.t. </a:t>
            </a:r>
            <a:r>
              <a:rPr lang="en-US" sz="3200" u="sng" dirty="0">
                <a:latin typeface="Courier"/>
                <a:cs typeface="Courier"/>
              </a:rPr>
              <a:t>Predicate</a:t>
            </a:r>
            <a:r>
              <a:rPr lang="en-US" sz="3200" dirty="0">
                <a:latin typeface="18 VAG Rounded Bold   07390" charset="0"/>
              </a:rPr>
              <a:t> from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keeping only elements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of </a:t>
            </a:r>
            <a:r>
              <a:rPr lang="en-US" sz="2400" dirty="0" smtClean="0">
                <a:latin typeface="Courier"/>
                <a:cs typeface="Courier"/>
              </a:rPr>
              <a:t>List</a:t>
            </a:r>
            <a:r>
              <a:rPr lang="en-US" sz="2400" dirty="0" smtClean="0">
                <a:latin typeface="18 VAG Rounded Bold   07390" charset="0"/>
              </a:rPr>
              <a:t> if </a:t>
            </a:r>
            <a:r>
              <a:rPr lang="en-US" sz="2400" dirty="0" smtClean="0">
                <a:latin typeface="Courier"/>
                <a:cs typeface="Courier"/>
              </a:rPr>
              <a:t>Predicate</a:t>
            </a:r>
            <a:r>
              <a:rPr lang="en-US" sz="24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combine with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>
                <a:latin typeface="18 VAG Rounded Bold   07390" charset="0"/>
              </a:rPr>
              <a:t>Combine all the elements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with </a:t>
            </a:r>
            <a:r>
              <a:rPr lang="en-US" sz="2400" dirty="0">
                <a:latin typeface="Courier"/>
                <a:cs typeface="Courier"/>
              </a:rPr>
              <a:t>Reporter(E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This is also known as “reduce”</a:t>
            </a:r>
            <a:endParaRPr lang="en-US" sz="2400" u="sng" dirty="0">
              <a:latin typeface="Courier"/>
              <a:cs typeface="Courier"/>
            </a:endParaRPr>
          </a:p>
        </p:txBody>
      </p:sp>
      <p:pic>
        <p:nvPicPr>
          <p:cNvPr id="6" name="Picture 5" descr="Screen shot 2011-03-30 at 2.02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1981200"/>
            <a:ext cx="2103120" cy="974486"/>
          </a:xfrm>
          <a:prstGeom prst="rect">
            <a:avLst/>
          </a:prstGeom>
        </p:spPr>
      </p:pic>
      <p:pic>
        <p:nvPicPr>
          <p:cNvPr id="7" name="Picture 6" descr="Screen shot 2011-03-30 at 2.02.3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1" y="3352800"/>
            <a:ext cx="2103120" cy="956212"/>
          </a:xfrm>
          <a:prstGeom prst="rect">
            <a:avLst/>
          </a:prstGeom>
        </p:spPr>
      </p:pic>
      <p:pic>
        <p:nvPicPr>
          <p:cNvPr id="8" name="Picture 7" descr="Screen shot 2011-03-30 at 2.02.48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11001" y="4800600"/>
            <a:ext cx="2103120" cy="98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7924800" y="990600"/>
            <a:ext cx="6172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</a:t>
            </a:r>
            <a:r>
              <a:rPr lang="en-US" b="1">
                <a:latin typeface="Courier"/>
                <a:cs typeface="Courier"/>
              </a:rPr>
              <a:t>combine</a:t>
            </a:r>
            <a:r>
              <a:rPr lang="en-US"/>
              <a:t> works:</a:t>
            </a:r>
          </a:p>
        </p:txBody>
      </p:sp>
      <p:sp>
        <p:nvSpPr>
          <p:cNvPr id="6" name="Manual Operation 5"/>
          <p:cNvSpPr/>
          <p:nvPr/>
        </p:nvSpPr>
        <p:spPr>
          <a:xfrm>
            <a:off x="4013922" y="2243972"/>
            <a:ext cx="9601202" cy="4389120"/>
          </a:xfrm>
          <a:prstGeom prst="flowChartManualOperation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/>
          <a:lstStyle/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90397" y="1585750"/>
            <a:ext cx="292608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88077" y="1585750"/>
            <a:ext cx="146304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886200" y="1512452"/>
            <a:ext cx="9875520" cy="91440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combine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with  </a:t>
            </a:r>
            <a:r>
              <a:rPr kumimoji="0" lang="en-US" sz="4300" b="1" i="0" u="sng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Reporter</a:t>
            </a: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over  </a:t>
            </a:r>
            <a:r>
              <a:rPr kumimoji="0" lang="en-US" sz="43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List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rbe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9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9999" r="10416" b="6667"/>
          <a:stretch/>
        </p:blipFill>
        <p:spPr>
          <a:xfrm>
            <a:off x="12213759" y="76200"/>
            <a:ext cx="990983" cy="1371600"/>
          </a:xfrm>
          <a:prstGeom prst="rect">
            <a:avLst/>
          </a:prstGeom>
        </p:spPr>
      </p:pic>
      <p:pic>
        <p:nvPicPr>
          <p:cNvPr id="11" name="Picture 10" descr="FFF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21" y="506612"/>
            <a:ext cx="2057400" cy="822960"/>
          </a:xfrm>
          <a:prstGeom prst="rect">
            <a:avLst/>
          </a:prstGeom>
        </p:spPr>
      </p:pic>
      <p:pic>
        <p:nvPicPr>
          <p:cNvPr id="12" name="Picture 11" descr="FFFF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51" y="6755012"/>
            <a:ext cx="4662121" cy="1066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38002" y="2050862"/>
            <a:ext cx="506600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c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00436" y="2070872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d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86800" y="3414231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b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35674" y="5006755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a</a:t>
            </a:r>
            <a:endParaRPr lang="en-US" sz="8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063460" y="2792614"/>
            <a:ext cx="2137940" cy="841420"/>
            <a:chOff x="2750781" y="2438401"/>
            <a:chExt cx="1781617" cy="701183"/>
          </a:xfrm>
        </p:grpSpPr>
        <p:grpSp>
          <p:nvGrpSpPr>
            <p:cNvPr id="18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20" name="Manual Operation 19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9" name="Picture 18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35" name="Picture 34" descr="afb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52" y="3703500"/>
            <a:ext cx="1200998" cy="48039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534400" y="4267200"/>
            <a:ext cx="2137940" cy="841420"/>
            <a:chOff x="2750781" y="2438401"/>
            <a:chExt cx="1781617" cy="701183"/>
          </a:xfrm>
        </p:grpSpPr>
        <p:grpSp>
          <p:nvGrpSpPr>
            <p:cNvPr id="39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1" name="Manual Operation 40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0" name="Picture 39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44" name="Picture 43" descr="afb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08" y="5166240"/>
            <a:ext cx="1847002" cy="51112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7924800" y="5715000"/>
            <a:ext cx="2137940" cy="841420"/>
            <a:chOff x="2750781" y="2438401"/>
            <a:chExt cx="1781617" cy="701183"/>
          </a:xfrm>
        </p:grpSpPr>
        <p:grpSp>
          <p:nvGrpSpPr>
            <p:cNvPr id="46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8" name="Manual Operation 47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7" name="Picture 46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/>
                <a:cs typeface="Courier"/>
              </a:rPr>
              <a:t>combine</a:t>
            </a:r>
            <a:r>
              <a:rPr lang="en-US">
                <a:cs typeface="18 VAG Rounded Bold   07390"/>
              </a:rPr>
              <a:t> </a:t>
            </a:r>
            <a:r>
              <a:rPr lang="en-US"/>
              <a:t>above the abstraction line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33800" y="4572000"/>
            <a:ext cx="10134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Your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should be </a:t>
            </a:r>
            <a:r>
              <a:rPr lang="en-US" sz="3800" b="1" dirty="0" smtClean="0">
                <a:solidFill>
                  <a:schemeClr val="tx1"/>
                </a:solidFill>
                <a:latin typeface="18 VAG Rounded Thin   55390"/>
              </a:rPr>
              <a:t>associative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, and work if it’s</a:t>
            </a:r>
          </a:p>
        </p:txBody>
      </p:sp>
      <p:pic>
        <p:nvPicPr>
          <p:cNvPr id="38" name="Picture 37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9999" r="10416" b="6667"/>
          <a:stretch/>
        </p:blipFill>
        <p:spPr>
          <a:xfrm>
            <a:off x="5334000" y="1752600"/>
            <a:ext cx="1752983" cy="242626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400800" y="3581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</a:t>
            </a:r>
          </a:p>
        </p:txBody>
      </p:sp>
      <p:grpSp>
        <p:nvGrpSpPr>
          <p:cNvPr id="51" name="Group 16"/>
          <p:cNvGrpSpPr/>
          <p:nvPr/>
        </p:nvGrpSpPr>
        <p:grpSpPr>
          <a:xfrm>
            <a:off x="8108580" y="2438400"/>
            <a:ext cx="3665134" cy="1143000"/>
            <a:chOff x="221060" y="0"/>
            <a:chExt cx="3665135" cy="1039091"/>
          </a:xfrm>
        </p:grpSpPr>
        <p:sp>
          <p:nvSpPr>
            <p:cNvPr id="52" name="Down Arrow 51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using 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400800" y="51816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(c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91000" y="57825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or…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400800" y="6392108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191000" y="70017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etc…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400800" y="1676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(a b c d)</a:t>
            </a:r>
          </a:p>
        </p:txBody>
      </p:sp>
      <p:pic>
        <p:nvPicPr>
          <p:cNvPr id="59" name="Picture 58" descr="f(ab)(cd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334000"/>
            <a:ext cx="2933700" cy="558800"/>
          </a:xfrm>
          <a:prstGeom prst="rect">
            <a:avLst/>
          </a:prstGeom>
        </p:spPr>
      </p:pic>
      <p:pic>
        <p:nvPicPr>
          <p:cNvPr id="60" name="Picture 59" descr="f(ab)(cd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35" y="6477000"/>
            <a:ext cx="2820865" cy="6350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here?</a:t>
            </a:r>
            <a:endParaRPr lang="en-US" b="1" dirty="0" smtClean="0">
              <a:latin typeface="Courier"/>
              <a:cs typeface="Courier"/>
            </a:endParaRP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abcd</a:t>
            </a:r>
          </a:p>
          <a:p>
            <a:pPr marL="699101" indent="-617189">
              <a:buAutoNum type="alphaLcParenR"/>
            </a:pPr>
            <a:r>
              <a:rPr lang="en-US" dirty="0" smtClean="0"/>
              <a:t>acdb</a:t>
            </a:r>
          </a:p>
          <a:p>
            <a:pPr marL="699101" indent="-617189">
              <a:buAutoNum type="alphaLcParenR"/>
            </a:pPr>
            <a:r>
              <a:rPr lang="en-US" dirty="0" smtClean="0"/>
              <a:t>bdac</a:t>
            </a:r>
          </a:p>
          <a:p>
            <a:pPr marL="699101" indent="-617189">
              <a:buAutoNum type="alphaLcParenR"/>
            </a:pPr>
            <a:r>
              <a:rPr lang="en-US" dirty="0" smtClean="0"/>
              <a:t>dcba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648200"/>
            <a:ext cx="10323236" cy="772097"/>
          </a:xfrm>
          <a:prstGeom prst="rect">
            <a:avLst/>
          </a:prstGeom>
        </p:spPr>
      </p:pic>
      <p:pic>
        <p:nvPicPr>
          <p:cNvPr id="8" name="Picture 7" descr="joinsw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0" y="2514600"/>
            <a:ext cx="378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73276</TotalTime>
  <Pages>47</Pages>
  <Words>373</Words>
  <Application>Microsoft Macintosh PowerPoint</Application>
  <PresentationFormat>Custom</PresentationFormat>
  <Paragraphs>80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Corbel</vt:lpstr>
      <vt:lpstr>Courier</vt:lpstr>
      <vt:lpstr>Helvetica</vt:lpstr>
      <vt:lpstr>ＭＳ Ｐゴシック</vt:lpstr>
      <vt:lpstr>Wingdings</vt:lpstr>
      <vt:lpstr>Wingdings 2</vt:lpstr>
      <vt:lpstr>Wingdings 3</vt:lpstr>
      <vt:lpstr>Arial</vt:lpstr>
      <vt:lpstr>Metro</vt:lpstr>
      <vt:lpstr>Putting Watson to use for City Apps</vt:lpstr>
      <vt:lpstr>PowerPoint Presentation</vt:lpstr>
      <vt:lpstr>Why Use Functions? (review)</vt:lpstr>
      <vt:lpstr>Why Use Higher-Order Functions?</vt:lpstr>
      <vt:lpstr>Why HOFs are like Pregnant Fish, Sharks</vt:lpstr>
      <vt:lpstr>HOFs you have seen before</vt:lpstr>
      <vt:lpstr>How combine works:</vt:lpstr>
      <vt:lpstr>combine above the abstraction line</vt:lpstr>
      <vt:lpstr>Clicker Question</vt:lpstr>
      <vt:lpstr>PowerPoint Presentation</vt:lpstr>
      <vt:lpstr>Acronym Algorithm</vt:lpstr>
      <vt:lpstr>Acronym (uses map, keep, combine)</vt:lpstr>
      <vt:lpstr>(Cal) Clicker Question</vt:lpstr>
      <vt:lpstr>PowerPoint Presentation</vt:lpstr>
      <vt:lpstr>HOF tools, sharks, pregnant fish, mymap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3482</cp:revision>
  <cp:lastPrinted>2015-04-01T07:19:16Z</cp:lastPrinted>
  <dcterms:created xsi:type="dcterms:W3CDTF">2015-04-01T01:55:36Z</dcterms:created>
  <dcterms:modified xsi:type="dcterms:W3CDTF">2015-07-25T00:38:19Z</dcterms:modified>
</cp:coreProperties>
</file>